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13D6D7-B8D0-4BD0-B556-5810A21BFDCB}"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13D6D7-B8D0-4BD0-B556-5810A21BFDCB}"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13D6D7-B8D0-4BD0-B556-5810A21BFDCB}"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13D6D7-B8D0-4BD0-B556-5810A21BFDCB}"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13D6D7-B8D0-4BD0-B556-5810A21BFDCB}" type="datetimeFigureOut">
              <a:rPr lang="en-US" smtClean="0"/>
              <a:t>5/8/2012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13D6D7-B8D0-4BD0-B556-5810A21BFDCB}"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13D6D7-B8D0-4BD0-B556-5810A21BFDCB}" type="datetimeFigureOut">
              <a:rPr lang="en-US" smtClean="0"/>
              <a:t>5/8/2012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13D6D7-B8D0-4BD0-B556-5810A21BFDCB}" type="datetimeFigureOut">
              <a:rPr lang="en-US" smtClean="0"/>
              <a:t>5/8/2012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13D6D7-B8D0-4BD0-B556-5810A21BFDCB}" type="datetimeFigureOut">
              <a:rPr lang="en-US" smtClean="0"/>
              <a:t>5/8/2012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13D6D7-B8D0-4BD0-B556-5810A21BFDCB}"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13D6D7-B8D0-4BD0-B556-5810A21BFDCB}" type="datetimeFigureOut">
              <a:rPr lang="en-US" smtClean="0"/>
              <a:t>5/8/2012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019AB-C7F9-40BC-B985-54F579CD1B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13D6D7-B8D0-4BD0-B556-5810A21BFDCB}" type="datetimeFigureOut">
              <a:rPr lang="en-US" smtClean="0"/>
              <a:t>5/8/2012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019AB-C7F9-40BC-B985-54F579CD1B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hemeClr val="accent2"/>
          </a:lnRef>
          <a:fillRef idx="3">
            <a:schemeClr val="accent2"/>
          </a:fillRef>
          <a:effectRef idx="3">
            <a:schemeClr val="accent2"/>
          </a:effectRef>
          <a:fontRef idx="minor">
            <a:schemeClr val="lt1"/>
          </a:fontRef>
        </p:style>
        <p:txBody>
          <a:bodyPr/>
          <a:lstStyle/>
          <a:p>
            <a:r>
              <a:rPr lang="en-US" dirty="0" smtClean="0"/>
              <a:t>Unit 11: Intellectual Property</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1: Key Terms</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pPr marL="457200" indent="-457200">
              <a:buNone/>
            </a:pPr>
            <a:r>
              <a:rPr lang="en-US" sz="2400" i="1" dirty="0"/>
              <a:t> </a:t>
            </a:r>
            <a:r>
              <a:rPr lang="en-US" sz="2400" b="1" i="1" dirty="0" smtClean="0"/>
              <a:t>passing off: </a:t>
            </a:r>
          </a:p>
          <a:p>
            <a:pPr marL="457200" indent="-457200">
              <a:buNone/>
            </a:pPr>
            <a:r>
              <a:rPr lang="en-US" sz="1800" i="1" dirty="0" smtClean="0"/>
              <a:t>Illegally trading on the reputation of another company by misrepresenting its  goods or services as being those of the other company</a:t>
            </a:r>
          </a:p>
          <a:p>
            <a:pPr marL="457200" indent="-457200">
              <a:buNone/>
            </a:pPr>
            <a:r>
              <a:rPr lang="en-US" sz="2400" b="1" i="1" dirty="0" smtClean="0"/>
              <a:t>Design right:</a:t>
            </a:r>
            <a:r>
              <a:rPr lang="en-US" sz="2400" i="1" dirty="0" smtClean="0"/>
              <a:t> </a:t>
            </a:r>
          </a:p>
          <a:p>
            <a:pPr marL="457200" indent="-457200">
              <a:buNone/>
            </a:pPr>
            <a:r>
              <a:rPr lang="en-US" sz="1800" i="1" dirty="0" smtClean="0"/>
              <a:t>Prohibits the copying of an original, non-commonplace design of the shape or configuration of a product.</a:t>
            </a:r>
          </a:p>
          <a:p>
            <a:pPr marL="457200" indent="-457200">
              <a:buNone/>
            </a:pPr>
            <a:r>
              <a:rPr lang="en-US" sz="2400" b="1" i="1" dirty="0" err="1" smtClean="0"/>
              <a:t>Cybersquatting</a:t>
            </a:r>
            <a:r>
              <a:rPr lang="en-US" sz="2400" b="1" i="1" dirty="0" smtClean="0"/>
              <a:t>: (see previous slide)</a:t>
            </a:r>
          </a:p>
          <a:p>
            <a:pPr marL="457200" indent="-457200">
              <a:buNone/>
            </a:pPr>
            <a:endParaRPr lang="en-US" sz="2400" b="1" i="1" dirty="0" smtClean="0"/>
          </a:p>
          <a:p>
            <a:pPr marL="457200" indent="-457200">
              <a:buNone/>
            </a:pPr>
            <a:r>
              <a:rPr lang="en-US" sz="2400" b="1" i="1" dirty="0" smtClean="0"/>
              <a:t>Injunction:</a:t>
            </a:r>
          </a:p>
          <a:p>
            <a:pPr marL="457200" indent="-457200">
              <a:buNone/>
            </a:pPr>
            <a:r>
              <a:rPr lang="en-US" sz="1800" i="1" dirty="0" smtClean="0"/>
              <a:t>A court order which prohibits a specific action from being carried out </a:t>
            </a:r>
          </a:p>
          <a:p>
            <a:pPr marL="457200" indent="-457200">
              <a:buNone/>
            </a:pPr>
            <a:r>
              <a:rPr lang="en-US" sz="2400" b="1" i="1" dirty="0" smtClean="0"/>
              <a:t>Trade secret:</a:t>
            </a:r>
          </a:p>
          <a:p>
            <a:pPr marL="457200" indent="-457200">
              <a:buNone/>
            </a:pPr>
            <a:r>
              <a:rPr lang="en-US" sz="1800" i="1" dirty="0" smtClean="0"/>
              <a:t>The intellectual property of a business which it does not want others to know about . Note. Trade secrets do not have to be disclosed. They are typically enforced through non-disclosure agreements (NDAs) in employees contracts. </a:t>
            </a:r>
            <a:endParaRPr lang="en-US" sz="18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blinds(horizontal)">
                                      <p:cBhvr>
                                        <p:cTn id="2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1: Key Terms</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pPr marL="457200" indent="-457200">
              <a:buNone/>
            </a:pPr>
            <a:endParaRPr lang="en-US" sz="1800" i="1" dirty="0" smtClean="0"/>
          </a:p>
          <a:p>
            <a:pPr marL="457200" indent="-457200">
              <a:buNone/>
            </a:pPr>
            <a:r>
              <a:rPr lang="en-US" sz="2400" i="1" dirty="0" smtClean="0"/>
              <a:t>Part 3.</a:t>
            </a:r>
          </a:p>
          <a:p>
            <a:pPr marL="457200" indent="-457200">
              <a:buNone/>
            </a:pPr>
            <a:r>
              <a:rPr lang="en-US" sz="2400" b="1" i="1" dirty="0" smtClean="0"/>
              <a:t>Intangible rights </a:t>
            </a:r>
            <a:r>
              <a:rPr lang="en-US" sz="2400" i="1" dirty="0" smtClean="0"/>
              <a:t>refers to IP rights or rights to assets which lack physical presence.</a:t>
            </a:r>
          </a:p>
          <a:p>
            <a:pPr marL="457200" indent="-457200">
              <a:buNone/>
            </a:pPr>
            <a:endParaRPr lang="en-US" sz="2400" i="1" dirty="0"/>
          </a:p>
          <a:p>
            <a:pPr marL="457200" indent="-457200">
              <a:buNone/>
            </a:pPr>
            <a:r>
              <a:rPr lang="en-US" sz="2400" b="1" i="1" dirty="0" smtClean="0"/>
              <a:t>Right of fair use </a:t>
            </a:r>
            <a:r>
              <a:rPr lang="en-US" sz="2400" i="1" dirty="0" smtClean="0"/>
              <a:t>refers to a privilege which is afforded to third parties to use a copyrighted work without the consent of the author.</a:t>
            </a:r>
            <a:r>
              <a:rPr lang="en-US" sz="2400" i="1" dirty="0" smtClean="0"/>
              <a:t>             (</a:t>
            </a:r>
            <a:r>
              <a:rPr lang="en-US" sz="2400" b="1" i="1" dirty="0" smtClean="0"/>
              <a:t>to afford </a:t>
            </a:r>
            <a:r>
              <a:rPr lang="en-US" sz="2400" i="1" dirty="0" smtClean="0"/>
              <a:t>here means to provide or to give)</a:t>
            </a:r>
          </a:p>
          <a:p>
            <a:pPr marL="457200" indent="-457200">
              <a:buNone/>
            </a:pPr>
            <a:endParaRPr lang="en-US" sz="2400" i="1" dirty="0"/>
          </a:p>
          <a:p>
            <a:pPr marL="457200" indent="-457200">
              <a:buNone/>
            </a:pPr>
            <a:r>
              <a:rPr lang="en-US" sz="2400" b="1" i="1" dirty="0" smtClean="0"/>
              <a:t>Infringement of rights </a:t>
            </a:r>
            <a:r>
              <a:rPr lang="en-US" sz="2400" i="1" dirty="0" smtClean="0"/>
              <a:t>refers to the use of an IP right without the </a:t>
            </a:r>
            <a:r>
              <a:rPr lang="en-US" sz="2400" i="1" dirty="0" err="1" smtClean="0"/>
              <a:t>authorisation</a:t>
            </a:r>
            <a:r>
              <a:rPr lang="en-US" sz="2400" i="1" dirty="0" smtClean="0"/>
              <a:t> from the holder of the right.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1:</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pPr marL="457200" indent="-457200">
              <a:buNone/>
            </a:pPr>
            <a:endParaRPr lang="en-US" sz="2400" i="1" dirty="0" smtClean="0"/>
          </a:p>
          <a:p>
            <a:pPr marL="457200" indent="-457200">
              <a:buAutoNum type="arabicPeriod"/>
            </a:pPr>
            <a:r>
              <a:rPr lang="en-US" sz="2400" i="1" dirty="0" smtClean="0"/>
              <a:t>What is the topic of the seminar? </a:t>
            </a:r>
          </a:p>
          <a:p>
            <a:pPr marL="457200" indent="-457200">
              <a:buNone/>
            </a:pPr>
            <a:r>
              <a:rPr lang="en-US" sz="2400" i="1" dirty="0"/>
              <a:t>	</a:t>
            </a:r>
            <a:r>
              <a:rPr lang="en-US" sz="2400" i="1" dirty="0" smtClean="0"/>
              <a:t>	Business-method patents</a:t>
            </a:r>
          </a:p>
          <a:p>
            <a:pPr marL="457200" indent="-457200">
              <a:buAutoNum type="arabicPeriod"/>
            </a:pPr>
            <a:endParaRPr lang="en-US" sz="2400" i="1" dirty="0"/>
          </a:p>
          <a:p>
            <a:pPr marL="457200" indent="-457200">
              <a:buNone/>
            </a:pPr>
            <a:r>
              <a:rPr lang="en-US" sz="2400" i="1" dirty="0" smtClean="0"/>
              <a:t>2. The speaker says that her listeners will be shadowing a senior lawyer on a new case. What does the case involve?</a:t>
            </a:r>
          </a:p>
          <a:p>
            <a:pPr marL="457200" indent="-457200">
              <a:buNone/>
            </a:pPr>
            <a:r>
              <a:rPr lang="en-US" sz="2400" i="1" dirty="0" smtClean="0"/>
              <a:t>		The case involves an Internet sales application featuring a 	one-click ordering solution</a:t>
            </a:r>
          </a:p>
          <a:p>
            <a:pPr marL="457200" indent="-457200">
              <a:buNone/>
            </a:pPr>
            <a:endParaRPr lang="en-US" sz="2400" i="1" dirty="0"/>
          </a:p>
          <a:p>
            <a:pPr marL="457200" indent="-457200">
              <a:buNone/>
            </a:pPr>
            <a:r>
              <a:rPr lang="en-US" sz="2400" i="1" dirty="0" smtClean="0"/>
              <a:t>3. How many requirements does the speaker mention?</a:t>
            </a:r>
          </a:p>
          <a:p>
            <a:pPr marL="457200" indent="-457200">
              <a:buNone/>
            </a:pPr>
            <a:r>
              <a:rPr lang="en-US" sz="2400" i="1" dirty="0"/>
              <a:t>	</a:t>
            </a:r>
            <a:r>
              <a:rPr lang="en-US" sz="2400" i="1" dirty="0" smtClean="0"/>
              <a:t>	4</a:t>
            </a:r>
            <a:endParaRPr lang="en-US" sz="2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checkerboard(across)">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diamond(in)">
                                      <p:cBhvr>
                                        <p:cTn id="1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1: </a:t>
            </a:r>
            <a:endParaRPr lang="en-US" sz="3200" dirty="0"/>
          </a:p>
        </p:txBody>
      </p:sp>
      <p:sp>
        <p:nvSpPr>
          <p:cNvPr id="3" name="Content Placeholder 2"/>
          <p:cNvSpPr>
            <a:spLocks noGrp="1"/>
          </p:cNvSpPr>
          <p:nvPr>
            <p:ph idx="1"/>
          </p:nvPr>
        </p:nvSpPr>
        <p:spPr>
          <a:xfrm>
            <a:off x="457200" y="914400"/>
            <a:ext cx="8229600" cy="5211763"/>
          </a:xfrm>
        </p:spPr>
        <p:txBody>
          <a:bodyPr numCol="2">
            <a:normAutofit/>
          </a:bodyPr>
          <a:lstStyle/>
          <a:p>
            <a:pPr marL="457200" indent="-457200">
              <a:buNone/>
            </a:pPr>
            <a:r>
              <a:rPr lang="en-US" sz="2000" i="1" dirty="0" smtClean="0"/>
              <a:t>The question of whether an invention is patentable is generally decided by the courts.</a:t>
            </a:r>
          </a:p>
          <a:p>
            <a:pPr marL="457200" indent="-457200">
              <a:buNone/>
            </a:pPr>
            <a:endParaRPr lang="en-US" sz="2000" i="1" dirty="0" smtClean="0"/>
          </a:p>
          <a:p>
            <a:pPr marL="457200" indent="-457200">
              <a:buNone/>
            </a:pPr>
            <a:r>
              <a:rPr lang="en-US" sz="2000" i="1" dirty="0" smtClean="0"/>
              <a:t>In order for an invention to qualify as novel, the idea behind it should not already have been patented in another device.</a:t>
            </a:r>
          </a:p>
          <a:p>
            <a:pPr marL="457200" indent="-457200">
              <a:buNone/>
            </a:pPr>
            <a:r>
              <a:rPr lang="en-US" sz="2000" i="1" dirty="0" smtClean="0"/>
              <a:t> </a:t>
            </a:r>
          </a:p>
          <a:p>
            <a:pPr marL="457200" indent="-457200">
              <a:buNone/>
            </a:pPr>
            <a:r>
              <a:rPr lang="en-US" sz="2000" i="1" dirty="0" smtClean="0"/>
              <a:t>A process, such as an idea or a machine, is not patentable.</a:t>
            </a:r>
          </a:p>
          <a:p>
            <a:pPr marL="457200" indent="-457200">
              <a:buNone/>
            </a:pPr>
            <a:endParaRPr lang="en-US" sz="2000" i="1" dirty="0" smtClean="0"/>
          </a:p>
          <a:p>
            <a:pPr marL="457200" indent="-457200">
              <a:buNone/>
            </a:pPr>
            <a:r>
              <a:rPr lang="en-US" sz="2000" i="1" dirty="0" smtClean="0"/>
              <a:t>Today, business methods are no longer automatically barred from patentability.</a:t>
            </a:r>
          </a:p>
          <a:p>
            <a:pPr marL="457200" indent="-457200">
              <a:buNone/>
            </a:pPr>
            <a:r>
              <a:rPr lang="en-US" sz="2000" i="1" dirty="0"/>
              <a:t>	</a:t>
            </a:r>
            <a:r>
              <a:rPr lang="en-US" sz="2000" i="1" dirty="0" smtClean="0"/>
              <a:t>		      	F</a:t>
            </a:r>
          </a:p>
          <a:p>
            <a:pPr marL="457200" indent="-457200">
              <a:buNone/>
            </a:pPr>
            <a:endParaRPr lang="en-US" sz="2000" i="1" dirty="0"/>
          </a:p>
          <a:p>
            <a:pPr marL="457200" indent="-457200">
              <a:buNone/>
            </a:pPr>
            <a:endParaRPr lang="en-US" sz="2000" i="1" dirty="0" smtClean="0"/>
          </a:p>
          <a:p>
            <a:pPr marL="457200" indent="-457200">
              <a:buNone/>
            </a:pPr>
            <a:endParaRPr lang="en-US" sz="2000" i="1" dirty="0"/>
          </a:p>
          <a:p>
            <a:pPr marL="457200" indent="-457200">
              <a:buNone/>
            </a:pPr>
            <a:r>
              <a:rPr lang="en-US" sz="2000" i="1" dirty="0" smtClean="0"/>
              <a:t>			T          	</a:t>
            </a:r>
          </a:p>
          <a:p>
            <a:pPr marL="457200" indent="-457200">
              <a:buNone/>
            </a:pPr>
            <a:endParaRPr lang="en-US" sz="2000" i="1" dirty="0"/>
          </a:p>
          <a:p>
            <a:pPr marL="457200" indent="-457200">
              <a:buNone/>
            </a:pPr>
            <a:endParaRPr lang="en-US" sz="2000" i="1" dirty="0" smtClean="0"/>
          </a:p>
          <a:p>
            <a:pPr marL="457200" indent="-457200">
              <a:buNone/>
            </a:pPr>
            <a:endParaRPr lang="en-US" sz="2000" i="1" dirty="0"/>
          </a:p>
          <a:p>
            <a:pPr marL="457200" indent="-457200">
              <a:buNone/>
            </a:pPr>
            <a:r>
              <a:rPr lang="en-US" sz="2000" i="1" dirty="0" smtClean="0"/>
              <a:t>				F</a:t>
            </a:r>
          </a:p>
          <a:p>
            <a:pPr marL="457200" indent="-457200">
              <a:buNone/>
            </a:pPr>
            <a:endParaRPr lang="en-US" sz="2000" i="1" dirty="0"/>
          </a:p>
          <a:p>
            <a:pPr marL="457200" indent="-457200">
              <a:buNone/>
            </a:pPr>
            <a:endParaRPr lang="en-US" sz="2000" i="1" dirty="0" smtClean="0"/>
          </a:p>
          <a:p>
            <a:pPr marL="457200" indent="-457200">
              <a:buNone/>
            </a:pPr>
            <a:r>
              <a:rPr lang="en-US" sz="2000" i="1" dirty="0"/>
              <a:t>	</a:t>
            </a:r>
            <a:r>
              <a:rPr lang="en-US" sz="2000" i="1" dirty="0" smtClean="0"/>
              <a:t>		T	</a:t>
            </a:r>
            <a:endParaRPr lang="en-US" sz="20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linds(horizontal)">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12" dur="500"/>
                                        <p:tgtEl>
                                          <p:spTgt spid="3">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5" end="15"/>
                                            </p:txEl>
                                          </p:spTgt>
                                        </p:tgtEl>
                                        <p:attrNameLst>
                                          <p:attrName>style.visibility</p:attrName>
                                        </p:attrNameLst>
                                      </p:cBhvr>
                                      <p:to>
                                        <p:strVal val="visible"/>
                                      </p:to>
                                    </p:set>
                                    <p:animEffect transition="in" filter="checkerboard(across)">
                                      <p:cBhvr>
                                        <p:cTn id="17" dur="500"/>
                                        <p:tgtEl>
                                          <p:spTgt spid="3">
                                            <p:txEl>
                                              <p:pRg st="15" end="1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8" end="18"/>
                                            </p:txEl>
                                          </p:spTgt>
                                        </p:tgtEl>
                                        <p:attrNameLst>
                                          <p:attrName>style.visibility</p:attrName>
                                        </p:attrNameLst>
                                      </p:cBhvr>
                                      <p:to>
                                        <p:strVal val="visible"/>
                                      </p:to>
                                    </p:set>
                                    <p:animEffect transition="in" filter="blinds(horizontal)">
                                      <p:cBhvr>
                                        <p:cTn id="22"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1: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endParaRPr lang="en-US" sz="2000" i="1" dirty="0" smtClean="0"/>
          </a:p>
          <a:p>
            <a:pPr marL="457200" indent="-457200">
              <a:buNone/>
            </a:pPr>
            <a:r>
              <a:rPr lang="en-US" sz="2000" i="1" dirty="0" smtClean="0"/>
              <a:t>Look at the transcript of the listening on page 273 of your student book.</a:t>
            </a:r>
          </a:p>
          <a:p>
            <a:pPr marL="457200" indent="-457200">
              <a:buNone/>
            </a:pPr>
            <a:r>
              <a:rPr lang="en-US" sz="2000" i="1" dirty="0" smtClean="0"/>
              <a:t>Try to identify useful language expressions for presentations and underline them. </a:t>
            </a:r>
          </a:p>
          <a:p>
            <a:pPr marL="457200" indent="-457200">
              <a:buNone/>
            </a:pPr>
            <a:r>
              <a:rPr lang="en-US" sz="2000" i="1" dirty="0" smtClean="0"/>
              <a:t>(Here are some examples…)</a:t>
            </a:r>
          </a:p>
          <a:p>
            <a:pPr marL="457200" indent="-457200">
              <a:buNone/>
            </a:pPr>
            <a:r>
              <a:rPr lang="en-US" sz="2000" i="1" dirty="0" smtClean="0"/>
              <a:t>Good morning ladies and gentlemen…</a:t>
            </a:r>
          </a:p>
          <a:p>
            <a:pPr marL="457200" indent="-457200">
              <a:buNone/>
            </a:pPr>
            <a:r>
              <a:rPr lang="en-US" sz="2000" i="1" dirty="0" smtClean="0"/>
              <a:t>I’m going to be talking to you today about…</a:t>
            </a:r>
          </a:p>
          <a:p>
            <a:pPr marL="457200" indent="-457200">
              <a:buNone/>
            </a:pPr>
            <a:r>
              <a:rPr lang="en-US" sz="2000" i="1" dirty="0" smtClean="0"/>
              <a:t>I’m told that…</a:t>
            </a:r>
          </a:p>
          <a:p>
            <a:pPr marL="457200" indent="-457200">
              <a:buNone/>
            </a:pPr>
            <a:r>
              <a:rPr lang="en-US" sz="2000" i="1" dirty="0" smtClean="0"/>
              <a:t>I understand that…</a:t>
            </a:r>
          </a:p>
          <a:p>
            <a:pPr marL="457200" indent="-457200">
              <a:buNone/>
            </a:pPr>
            <a:r>
              <a:rPr lang="en-US" sz="2000" i="1" dirty="0" smtClean="0"/>
              <a:t>I will be covering the topic (with you) in detail…</a:t>
            </a:r>
          </a:p>
          <a:p>
            <a:pPr marL="457200" indent="-457200">
              <a:buNone/>
            </a:pPr>
            <a:r>
              <a:rPr lang="en-US" sz="2000" i="1" dirty="0" smtClean="0"/>
              <a:t>I’ll begin with… then I’ll move on to…</a:t>
            </a:r>
          </a:p>
          <a:p>
            <a:pPr marL="457200" indent="-457200">
              <a:buNone/>
            </a:pPr>
            <a:r>
              <a:rPr lang="en-US" sz="2000" i="1" dirty="0" smtClean="0"/>
              <a:t>Finally, I’ll discuss…</a:t>
            </a:r>
          </a:p>
          <a:p>
            <a:pPr marL="457200" indent="-457200">
              <a:buNone/>
            </a:pPr>
            <a:r>
              <a:rPr lang="en-US" sz="2000" i="1" dirty="0" smtClean="0"/>
              <a:t>Let’s have a look at…</a:t>
            </a:r>
          </a:p>
          <a:p>
            <a:pPr marL="457200" indent="-457200">
              <a:buNone/>
            </a:pPr>
            <a:r>
              <a:rPr lang="en-US" sz="2000" i="1" dirty="0" smtClean="0"/>
              <a:t>We can assume that…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 calcmode="lin" valueType="num">
                                      <p:cBhvr additive="base">
                                        <p:cTn id="3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anim calcmode="lin" valueType="num">
                                      <p:cBhvr additive="base">
                                        <p:cTn id="3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a:t>
            </a:r>
            <a:r>
              <a:rPr lang="en-US" sz="3200" dirty="0"/>
              <a:t>2</a:t>
            </a:r>
            <a:r>
              <a:rPr lang="en-US" sz="3200" dirty="0" smtClean="0"/>
              <a:t>: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endParaRPr lang="en-US" sz="2000" i="1" dirty="0" smtClean="0"/>
          </a:p>
          <a:p>
            <a:pPr marL="457200" indent="-457200">
              <a:buNone/>
            </a:pPr>
            <a:r>
              <a:rPr lang="en-US" sz="2000" i="1" dirty="0" smtClean="0"/>
              <a:t>“The State Street Case”</a:t>
            </a:r>
          </a:p>
          <a:p>
            <a:pPr marL="457200" indent="-457200">
              <a:buNone/>
            </a:pPr>
            <a:endParaRPr lang="en-US" sz="2000" i="1" dirty="0"/>
          </a:p>
          <a:p>
            <a:pPr marL="457200" indent="-457200">
              <a:buNone/>
            </a:pPr>
            <a:r>
              <a:rPr lang="en-US" sz="2000" i="1" dirty="0" smtClean="0"/>
              <a:t>Please read the first three paragraphs to answer these two questions.</a:t>
            </a:r>
          </a:p>
          <a:p>
            <a:pPr marL="457200" indent="-457200">
              <a:buNone/>
            </a:pPr>
            <a:endParaRPr lang="en-US" sz="2000" i="1" dirty="0"/>
          </a:p>
          <a:p>
            <a:pPr marL="457200" indent="-457200">
              <a:buAutoNum type="arabicPeriod"/>
            </a:pPr>
            <a:r>
              <a:rPr lang="en-US" sz="2000" i="1" dirty="0" smtClean="0"/>
              <a:t>What effect has the court’s decision had on the patent system in general?</a:t>
            </a:r>
          </a:p>
          <a:p>
            <a:pPr marL="457200" indent="-457200">
              <a:buNone/>
            </a:pPr>
            <a:endParaRPr lang="en-US" sz="2000" i="1" dirty="0" smtClean="0"/>
          </a:p>
          <a:p>
            <a:pPr marL="457200" indent="-457200">
              <a:buNone/>
            </a:pPr>
            <a:r>
              <a:rPr lang="en-US" sz="2000" i="1" dirty="0" smtClean="0"/>
              <a:t>Answer: It has extended patent protection to a large number of previously </a:t>
            </a:r>
            <a:r>
              <a:rPr lang="en-US" sz="2000" i="1" dirty="0" err="1" smtClean="0"/>
              <a:t>unpatentable</a:t>
            </a:r>
            <a:r>
              <a:rPr lang="en-US" sz="2000" i="1" dirty="0" smtClean="0"/>
              <a:t> areas</a:t>
            </a:r>
            <a:endParaRPr lang="en-US" sz="2000" i="1" dirty="0"/>
          </a:p>
          <a:p>
            <a:pPr marL="457200" indent="-457200">
              <a:buAutoNum type="arabicPeriod"/>
            </a:pPr>
            <a:endParaRPr lang="en-US" sz="2000" i="1" dirty="0" smtClean="0"/>
          </a:p>
          <a:p>
            <a:pPr marL="457200" indent="-457200">
              <a:buAutoNum type="arabicPeriod" startAt="2"/>
            </a:pPr>
            <a:r>
              <a:rPr lang="en-US" sz="2000" i="1" dirty="0" smtClean="0"/>
              <a:t>What does the business method in question involve? </a:t>
            </a:r>
          </a:p>
          <a:p>
            <a:pPr marL="457200" indent="-457200">
              <a:buNone/>
            </a:pPr>
            <a:endParaRPr lang="en-US" sz="2000" i="1" dirty="0"/>
          </a:p>
          <a:p>
            <a:pPr marL="457200" indent="-457200">
              <a:buNone/>
            </a:pPr>
            <a:r>
              <a:rPr lang="en-US" sz="2000" i="1" dirty="0" smtClean="0"/>
              <a:t>Answer: It involves a data-processing system for managing mutual funds. </a:t>
            </a:r>
          </a:p>
          <a:p>
            <a:pPr marL="457200" indent="-457200">
              <a:buNone/>
            </a:pPr>
            <a:r>
              <a:rPr lang="en-US" sz="2000" i="1"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diamond(in)">
                                      <p:cBhvr>
                                        <p:cTn id="7" dur="20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diamond(in)">
                                      <p:cBhvr>
                                        <p:cTn id="12"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a:t>
            </a:r>
            <a:r>
              <a:rPr lang="en-US" sz="3200" dirty="0"/>
              <a:t>2</a:t>
            </a:r>
            <a:r>
              <a:rPr lang="en-US" sz="3200" dirty="0" smtClean="0"/>
              <a:t>: </a:t>
            </a:r>
            <a:endParaRPr lang="en-US" sz="3200" dirty="0"/>
          </a:p>
        </p:txBody>
      </p:sp>
      <p:sp>
        <p:nvSpPr>
          <p:cNvPr id="3" name="Content Placeholder 2"/>
          <p:cNvSpPr>
            <a:spLocks noGrp="1"/>
          </p:cNvSpPr>
          <p:nvPr>
            <p:ph idx="1"/>
          </p:nvPr>
        </p:nvSpPr>
        <p:spPr>
          <a:xfrm>
            <a:off x="457200" y="914400"/>
            <a:ext cx="8229600" cy="5211763"/>
          </a:xfrm>
        </p:spPr>
        <p:txBody>
          <a:bodyPr numCol="1">
            <a:normAutofit lnSpcReduction="10000"/>
          </a:bodyPr>
          <a:lstStyle/>
          <a:p>
            <a:pPr marL="457200" indent="-457200">
              <a:buNone/>
            </a:pPr>
            <a:r>
              <a:rPr lang="en-US" sz="2000" i="1" dirty="0" smtClean="0"/>
              <a:t>“The State Street Case”</a:t>
            </a:r>
          </a:p>
          <a:p>
            <a:pPr marL="457200" indent="-457200">
              <a:buNone/>
            </a:pPr>
            <a:r>
              <a:rPr lang="en-US" sz="2000" i="1" dirty="0" smtClean="0"/>
              <a:t>Now read the whole text and discuss in small groups…</a:t>
            </a:r>
          </a:p>
          <a:p>
            <a:pPr marL="457200" indent="-457200">
              <a:buNone/>
            </a:pPr>
            <a:endParaRPr lang="en-US" sz="2000" i="1" dirty="0" smtClean="0"/>
          </a:p>
          <a:p>
            <a:pPr marL="457200" indent="-457200">
              <a:buAutoNum type="arabicPeriod"/>
            </a:pPr>
            <a:r>
              <a:rPr lang="en-US" sz="2000" i="1" dirty="0" smtClean="0"/>
              <a:t>On what grounds did the lower court hold that the software patent was invalid?</a:t>
            </a:r>
          </a:p>
          <a:p>
            <a:pPr marL="457200" indent="-457200">
              <a:buNone/>
            </a:pPr>
            <a:r>
              <a:rPr lang="en-US" sz="2000" b="1" i="1" dirty="0" smtClean="0"/>
              <a:t>on the grounds that it was </a:t>
            </a:r>
            <a:r>
              <a:rPr lang="en-US" sz="2000" b="1" i="1" dirty="0" err="1" smtClean="0"/>
              <a:t>unpatentable</a:t>
            </a:r>
            <a:r>
              <a:rPr lang="en-US" sz="2000" b="1" i="1" dirty="0" smtClean="0"/>
              <a:t> subject matter</a:t>
            </a:r>
          </a:p>
          <a:p>
            <a:pPr marL="457200" indent="-457200">
              <a:buNone/>
            </a:pPr>
            <a:endParaRPr lang="en-US" sz="2000" i="1" dirty="0"/>
          </a:p>
          <a:p>
            <a:pPr marL="457200" indent="-457200">
              <a:buNone/>
            </a:pPr>
            <a:r>
              <a:rPr lang="en-US" sz="2000" i="1" dirty="0" smtClean="0"/>
              <a:t>2. 	What was the reasoning of the Federal Circuit Court in affirming the patentability of the invention?</a:t>
            </a:r>
          </a:p>
          <a:p>
            <a:pPr marL="457200" indent="-457200">
              <a:buNone/>
            </a:pPr>
            <a:r>
              <a:rPr lang="en-US" sz="2000" b="1" i="1" dirty="0" smtClean="0"/>
              <a:t>The court reasoned that the software used in a machine constituted a useful, concrete and tangible result, warranting patentability.</a:t>
            </a:r>
          </a:p>
          <a:p>
            <a:pPr marL="457200" indent="-457200">
              <a:buNone/>
            </a:pPr>
            <a:endParaRPr lang="en-US" sz="2000" i="1" dirty="0"/>
          </a:p>
          <a:p>
            <a:pPr marL="457200" indent="-457200">
              <a:buAutoNum type="arabicPeriod" startAt="3"/>
            </a:pPr>
            <a:r>
              <a:rPr lang="en-US" sz="2000" i="1" dirty="0" smtClean="0"/>
              <a:t>Why is the State Street case considered a landmark case?</a:t>
            </a:r>
          </a:p>
          <a:p>
            <a:pPr marL="457200" indent="-457200">
              <a:buNone/>
            </a:pPr>
            <a:r>
              <a:rPr lang="en-US" sz="2000" b="1" i="1" dirty="0" smtClean="0"/>
              <a:t>Because it establishes, in contrast to cases preceding it, that business methods are not per se </a:t>
            </a:r>
            <a:r>
              <a:rPr lang="en-US" sz="2000" b="1" i="1" dirty="0" err="1" smtClean="0"/>
              <a:t>unpatentable</a:t>
            </a:r>
            <a:r>
              <a:rPr lang="en-US" sz="2000" b="1" i="1" dirty="0" smtClean="0"/>
              <a:t> due to their subject matter.</a:t>
            </a:r>
            <a:endParaRPr lang="en-US" sz="20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checkerboard(across)">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checkerboard(across)">
                                      <p:cBhvr>
                                        <p:cTn id="12" dur="500"/>
                                        <p:tgtEl>
                                          <p:spTgt spid="3">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1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3: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Business Method Patents</a:t>
            </a:r>
          </a:p>
          <a:p>
            <a:pPr marL="457200" indent="-457200">
              <a:buNone/>
            </a:pPr>
            <a:endParaRPr lang="en-US" sz="2000" b="1" i="1" dirty="0"/>
          </a:p>
          <a:p>
            <a:pPr marL="457200" indent="-457200">
              <a:buAutoNum type="arabicPeriod"/>
            </a:pPr>
            <a:r>
              <a:rPr lang="en-US" sz="2000" b="1" i="1" dirty="0" smtClean="0"/>
              <a:t>Which paragraph of the text refers to the fact that business method patent has undergone much change in recent years?     </a:t>
            </a:r>
          </a:p>
          <a:p>
            <a:pPr marL="457200" indent="-457200">
              <a:buNone/>
            </a:pPr>
            <a:r>
              <a:rPr lang="en-US" sz="2000" b="1" i="1" dirty="0"/>
              <a:t>	</a:t>
            </a:r>
            <a:r>
              <a:rPr lang="en-US" sz="2000" b="1" i="1" dirty="0" smtClean="0"/>
              <a:t>							C</a:t>
            </a:r>
          </a:p>
          <a:p>
            <a:pPr marL="457200" indent="-457200">
              <a:buNone/>
            </a:pPr>
            <a:r>
              <a:rPr lang="en-US" sz="2000" b="1" i="1" dirty="0" smtClean="0"/>
              <a:t>2.	In which paragraph does the writer suggest an alternative to registering the business method as a patent?</a:t>
            </a:r>
          </a:p>
          <a:p>
            <a:pPr marL="457200" indent="-457200">
              <a:buNone/>
            </a:pPr>
            <a:r>
              <a:rPr lang="en-US" sz="2000" b="1" i="1" dirty="0"/>
              <a:t>	</a:t>
            </a:r>
            <a:r>
              <a:rPr lang="en-US" sz="2000" b="1" i="1" dirty="0" smtClean="0"/>
              <a:t>							G</a:t>
            </a:r>
          </a:p>
          <a:p>
            <a:pPr marL="457200" indent="-457200">
              <a:buNone/>
            </a:pPr>
            <a:r>
              <a:rPr lang="en-US" sz="2000" b="1" i="1" dirty="0" smtClean="0"/>
              <a:t>Part 12. Match the spaces with the correct sentences. </a:t>
            </a:r>
          </a:p>
          <a:p>
            <a:pPr marL="457200" indent="-457200">
              <a:buNone/>
            </a:pPr>
            <a:r>
              <a:rPr lang="en-US" sz="2000" b="1" i="1" dirty="0" smtClean="0"/>
              <a:t>1.  D</a:t>
            </a:r>
          </a:p>
          <a:p>
            <a:pPr marL="457200" indent="-457200">
              <a:buNone/>
            </a:pPr>
            <a:r>
              <a:rPr lang="en-US" sz="2000" b="1" i="1" dirty="0" smtClean="0"/>
              <a:t>2.  E</a:t>
            </a:r>
          </a:p>
          <a:p>
            <a:pPr marL="457200" indent="-457200">
              <a:buNone/>
            </a:pPr>
            <a:r>
              <a:rPr lang="en-US" sz="2000" b="1" i="1" dirty="0" smtClean="0"/>
              <a:t>3.  A</a:t>
            </a:r>
          </a:p>
          <a:p>
            <a:pPr marL="457200" indent="-457200">
              <a:buNone/>
            </a:pPr>
            <a:r>
              <a:rPr lang="en-US" sz="2000" b="1" i="1" dirty="0" smtClean="0"/>
              <a:t>4.  C</a:t>
            </a:r>
          </a:p>
          <a:p>
            <a:pPr marL="457200" indent="-457200">
              <a:buNone/>
            </a:pPr>
            <a:r>
              <a:rPr lang="en-US" sz="2000" b="1" i="1" dirty="0" smtClean="0"/>
              <a:t>5.  B</a:t>
            </a:r>
            <a:endParaRPr lang="en-US" sz="20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linds(horizont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blinds(horizontal)">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3: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Business Method Patents</a:t>
            </a:r>
          </a:p>
          <a:p>
            <a:pPr marL="457200" indent="-457200">
              <a:buNone/>
            </a:pPr>
            <a:endParaRPr lang="en-US" sz="2000" b="1" i="1" dirty="0"/>
          </a:p>
          <a:p>
            <a:pPr marL="457200" indent="-457200">
              <a:buNone/>
            </a:pPr>
            <a:r>
              <a:rPr lang="en-US" sz="2000" b="1" i="1" dirty="0" smtClean="0"/>
              <a:t>Part 13. Match each word or phrase with its definition</a:t>
            </a:r>
          </a:p>
          <a:p>
            <a:pPr marL="457200" indent="-457200">
              <a:buNone/>
            </a:pPr>
            <a:endParaRPr lang="en-US" sz="2000" b="1" i="1" dirty="0"/>
          </a:p>
          <a:p>
            <a:pPr marL="457200" indent="-457200">
              <a:buNone/>
            </a:pPr>
            <a:r>
              <a:rPr lang="en-US" sz="2000" b="1" i="1" dirty="0" smtClean="0"/>
              <a:t>1. c</a:t>
            </a:r>
          </a:p>
          <a:p>
            <a:pPr marL="457200" indent="-457200">
              <a:buNone/>
            </a:pPr>
            <a:r>
              <a:rPr lang="en-US" sz="2000" b="1" i="1" dirty="0" smtClean="0"/>
              <a:t>2. a</a:t>
            </a:r>
          </a:p>
          <a:p>
            <a:pPr marL="457200" indent="-457200">
              <a:buNone/>
            </a:pPr>
            <a:r>
              <a:rPr lang="en-US" sz="2000" b="1" i="1" dirty="0" smtClean="0"/>
              <a:t>3. d</a:t>
            </a:r>
          </a:p>
          <a:p>
            <a:pPr marL="457200" indent="-457200">
              <a:buNone/>
            </a:pPr>
            <a:r>
              <a:rPr lang="en-US" sz="2000" b="1" i="1" dirty="0" smtClean="0"/>
              <a:t>4. B</a:t>
            </a:r>
          </a:p>
          <a:p>
            <a:pPr marL="457200" indent="-457200">
              <a:buNone/>
            </a:pPr>
            <a:endParaRPr lang="en-US" sz="2000" b="1" i="1" dirty="0"/>
          </a:p>
          <a:p>
            <a:pPr marL="457200" indent="-457200">
              <a:buNone/>
            </a:pPr>
            <a:r>
              <a:rPr lang="en-US" sz="2000" b="1" i="1" u="sng" dirty="0" smtClean="0"/>
              <a:t>Streamlined</a:t>
            </a:r>
            <a:r>
              <a:rPr lang="en-US" sz="2000" b="1" i="1" dirty="0" smtClean="0"/>
              <a:t> literally means aerodynamic, but here it is used metaphorically meaning quicker and more efficient</a:t>
            </a:r>
          </a:p>
          <a:p>
            <a:pPr marL="457200" indent="-457200">
              <a:buNone/>
            </a:pPr>
            <a:r>
              <a:rPr lang="en-US" sz="2000" b="1" i="1" u="sng" dirty="0" smtClean="0"/>
              <a:t>Unequivocally</a:t>
            </a:r>
            <a:r>
              <a:rPr lang="en-US" sz="2000" b="1" i="1" dirty="0" smtClean="0"/>
              <a:t> means that something is stated in such a way that no one could be in any doubt about it. “I think you might be wrong” (equivocal)</a:t>
            </a:r>
          </a:p>
          <a:p>
            <a:pPr marL="457200" indent="-457200">
              <a:buNone/>
            </a:pPr>
            <a:r>
              <a:rPr lang="en-US" sz="2000" b="1" i="1" dirty="0" smtClean="0"/>
              <a:t>“You’re wrong.” (unequivocal)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linds(horizont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blinds(horizontal)">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linds(horizontal)">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blinds(horizontal)">
                                      <p:cBhvr>
                                        <p:cTn id="3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2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Discussing Issues – copyright and fair use</a:t>
            </a:r>
          </a:p>
          <a:p>
            <a:pPr marL="457200" indent="-457200">
              <a:buNone/>
            </a:pPr>
            <a:endParaRPr lang="en-US" sz="2000" b="1" i="1" dirty="0"/>
          </a:p>
          <a:p>
            <a:pPr marL="457200" indent="-457200">
              <a:buNone/>
            </a:pPr>
            <a:r>
              <a:rPr lang="en-US" sz="2000" b="1" i="1" dirty="0" smtClean="0"/>
              <a:t>US: Fair Use        UK: Fair dealing</a:t>
            </a:r>
          </a:p>
          <a:p>
            <a:pPr marL="457200" indent="-457200">
              <a:buNone/>
            </a:pPr>
            <a:endParaRPr lang="en-US" sz="2000" b="1" i="1" dirty="0"/>
          </a:p>
          <a:p>
            <a:pPr marL="457200" indent="-457200">
              <a:buAutoNum type="arabicPeriod"/>
            </a:pPr>
            <a:r>
              <a:rPr lang="en-US" sz="2000" b="1" i="1" dirty="0" smtClean="0"/>
              <a:t>How do Thomas and Rebecca describe the concept of fair use?</a:t>
            </a:r>
          </a:p>
          <a:p>
            <a:pPr marL="457200" indent="-457200">
              <a:buNone/>
            </a:pPr>
            <a:r>
              <a:rPr lang="en-US" sz="2000" b="1" i="1" dirty="0" smtClean="0"/>
              <a:t>Answer: Fair use is when you’re allowed to make limited use of copyright material without permission. The Copyright Act allows teachers to “display and perform” the works of others in the classroom for educational purposes. (Like </a:t>
            </a:r>
            <a:r>
              <a:rPr lang="en-US" sz="2000" b="1" i="1" dirty="0" err="1" smtClean="0"/>
              <a:t>Prezi</a:t>
            </a:r>
            <a:r>
              <a:rPr lang="en-US" sz="2000" b="1" i="1" dirty="0" smtClean="0"/>
              <a:t> which sometimes doesn’t work)</a:t>
            </a:r>
          </a:p>
          <a:p>
            <a:pPr marL="457200" indent="-457200">
              <a:buAutoNum type="arabicPeriod"/>
            </a:pPr>
            <a:endParaRPr lang="en-US" sz="2000" b="1" i="1" dirty="0"/>
          </a:p>
          <a:p>
            <a:pPr marL="457200" indent="-457200">
              <a:buAutoNum type="arabicPeriod" startAt="2"/>
            </a:pPr>
            <a:r>
              <a:rPr lang="en-US" sz="2000" b="1" i="1" dirty="0" smtClean="0"/>
              <a:t>According to Patrick, what is the objective of copyright law?</a:t>
            </a:r>
          </a:p>
          <a:p>
            <a:pPr marL="457200" indent="-457200">
              <a:buNone/>
            </a:pPr>
            <a:r>
              <a:rPr lang="en-US" sz="2000" b="1" i="1" dirty="0" smtClean="0"/>
              <a:t>Answer: the objective of copyright law is to strike a balance between the rights of copyright owners and society’s interest in ensuring the free flow of information.</a:t>
            </a:r>
          </a:p>
          <a:p>
            <a:pPr marL="457200" indent="-457200">
              <a:buAutoNum type="arabicPeriod"/>
            </a:pPr>
            <a:endParaRPr lang="en-US" sz="20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blinds(horizontal)">
                                      <p:cBhvr>
                                        <p:cTn id="1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762000"/>
            <a:ext cx="7696200" cy="4401205"/>
          </a:xfrm>
          <a:prstGeom prst="rect">
            <a:avLst/>
          </a:prstGeom>
        </p:spPr>
        <p:txBody>
          <a:bodyPr wrap="square">
            <a:spAutoFit/>
          </a:bodyPr>
          <a:lstStyle/>
          <a:p>
            <a:r>
              <a:rPr lang="en-US" sz="2000" dirty="0" smtClean="0"/>
              <a:t>From the teacher's brief...</a:t>
            </a:r>
          </a:p>
          <a:p>
            <a:endParaRPr lang="en-US" sz="2000" dirty="0" smtClean="0"/>
          </a:p>
          <a:p>
            <a:r>
              <a:rPr lang="en-US" sz="2000" dirty="0" smtClean="0"/>
              <a:t>The term intellectual property (IP) covers a wide range of diverse issues. It contrasts with real property (Unit 10) and chattels (Unit 9), and covers the ownership rights of connected with intangible products of the intellect. </a:t>
            </a:r>
          </a:p>
          <a:p>
            <a:endParaRPr lang="en-US" sz="2000" dirty="0" smtClean="0"/>
          </a:p>
          <a:p>
            <a:endParaRPr lang="en-US" sz="2000" dirty="0" smtClean="0"/>
          </a:p>
          <a:p>
            <a:r>
              <a:rPr lang="en-US" sz="2000" dirty="0" smtClean="0"/>
              <a:t>It is important to </a:t>
            </a:r>
            <a:r>
              <a:rPr lang="en-US" sz="2000" dirty="0" err="1" smtClean="0"/>
              <a:t>realise</a:t>
            </a:r>
            <a:r>
              <a:rPr lang="en-US" sz="2000" dirty="0" smtClean="0"/>
              <a:t> that the word property refers to the rights and not the product itself. </a:t>
            </a:r>
          </a:p>
          <a:p>
            <a:endParaRPr lang="en-US" sz="2000" dirty="0" smtClean="0"/>
          </a:p>
          <a:p>
            <a:endParaRPr lang="en-US" sz="2000" dirty="0" smtClean="0"/>
          </a:p>
          <a:p>
            <a:r>
              <a:rPr lang="en-US" sz="2000" dirty="0" smtClean="0"/>
              <a:t>Like other forms of property, IP can be bought and sold, and the rights of IP owners can be protected by law.</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2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Discussing Issues – copyright and fair use</a:t>
            </a:r>
          </a:p>
          <a:p>
            <a:pPr marL="457200" indent="-457200">
              <a:buNone/>
            </a:pPr>
            <a:endParaRPr lang="en-US" sz="2000" b="1" i="1" dirty="0"/>
          </a:p>
          <a:p>
            <a:pPr marL="457200" indent="-457200">
              <a:buNone/>
            </a:pPr>
            <a:r>
              <a:rPr lang="en-US" sz="2000" b="1" i="1" dirty="0" smtClean="0"/>
              <a:t>US: Fair Use        UK: Fair dealing</a:t>
            </a:r>
          </a:p>
          <a:p>
            <a:pPr marL="457200" indent="-457200">
              <a:buNone/>
            </a:pPr>
            <a:endParaRPr lang="en-US" sz="2000" b="1" i="1" dirty="0"/>
          </a:p>
          <a:p>
            <a:pPr marL="457200" indent="-457200">
              <a:buAutoNum type="arabicPeriod" startAt="3"/>
            </a:pPr>
            <a:r>
              <a:rPr lang="en-US" sz="2000" b="1" i="1" dirty="0" smtClean="0"/>
              <a:t>Who does Rebecca think is in the stronger position now, </a:t>
            </a:r>
            <a:r>
              <a:rPr lang="en-US" sz="2000" b="1" i="1" dirty="0" err="1" smtClean="0"/>
              <a:t>coopyright</a:t>
            </a:r>
            <a:r>
              <a:rPr lang="en-US" sz="2000" b="1" i="1" dirty="0" smtClean="0"/>
              <a:t> holders or educators?</a:t>
            </a:r>
          </a:p>
          <a:p>
            <a:pPr marL="457200" indent="-457200">
              <a:buNone/>
            </a:pPr>
            <a:r>
              <a:rPr lang="en-US" sz="2000" b="1" i="1" dirty="0" smtClean="0"/>
              <a:t>Answer: she thinks the copyright holders are in the stronger position now</a:t>
            </a:r>
          </a:p>
          <a:p>
            <a:pPr marL="457200" indent="-457200">
              <a:buAutoNum type="arabicPeriod" startAt="3"/>
            </a:pPr>
            <a:endParaRPr lang="en-US" sz="2000" b="1" i="1" dirty="0"/>
          </a:p>
          <a:p>
            <a:pPr marL="457200" indent="-457200">
              <a:buAutoNum type="arabicPeriod" startAt="3"/>
            </a:pPr>
            <a:endParaRPr lang="en-US" sz="2000" b="1" i="1" dirty="0" smtClean="0"/>
          </a:p>
          <a:p>
            <a:pPr marL="457200" indent="-457200">
              <a:buAutoNum type="arabicPeriod" startAt="3"/>
            </a:pPr>
            <a:r>
              <a:rPr lang="en-US" sz="2000" b="1" i="1" dirty="0" smtClean="0"/>
              <a:t>According to Patrick, how many factors need to be taken into account when assessing fair use?</a:t>
            </a:r>
          </a:p>
          <a:p>
            <a:pPr marL="457200" indent="-457200">
              <a:buNone/>
            </a:pPr>
            <a:r>
              <a:rPr lang="en-US" sz="2000" b="1" i="1" dirty="0" smtClean="0"/>
              <a:t>Answer: 4</a:t>
            </a:r>
            <a:endParaRPr lang="en-US" sz="20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blinds(horizontal)">
                                      <p:cBhvr>
                                        <p:cTn id="1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2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Discussing Issues – copyright and fair use</a:t>
            </a:r>
          </a:p>
          <a:p>
            <a:pPr marL="457200" indent="-457200">
              <a:buNone/>
            </a:pPr>
            <a:endParaRPr lang="en-US" sz="2000" b="1" i="1" dirty="0"/>
          </a:p>
          <a:p>
            <a:pPr marL="457200" indent="-457200">
              <a:buNone/>
            </a:pPr>
            <a:r>
              <a:rPr lang="en-US" sz="2000" b="1" i="1" dirty="0" smtClean="0"/>
              <a:t>US: Fair Use        UK: Fair dealing</a:t>
            </a:r>
          </a:p>
          <a:p>
            <a:pPr marL="457200" indent="-457200">
              <a:buNone/>
            </a:pPr>
            <a:endParaRPr lang="en-US" sz="2000" b="1" i="1" dirty="0"/>
          </a:p>
          <a:p>
            <a:pPr marL="457200" indent="-457200">
              <a:buNone/>
            </a:pPr>
            <a:r>
              <a:rPr lang="en-US" sz="2000" b="1" i="1" dirty="0" smtClean="0"/>
              <a:t>1.False (It also applies to distance learning but is much more limited)</a:t>
            </a:r>
          </a:p>
          <a:p>
            <a:pPr marL="457200" indent="-457200">
              <a:buNone/>
            </a:pPr>
            <a:endParaRPr lang="en-US" sz="2000" b="1" i="1" dirty="0"/>
          </a:p>
          <a:p>
            <a:pPr marL="457200" indent="-457200">
              <a:buNone/>
            </a:pPr>
            <a:r>
              <a:rPr lang="en-US" sz="2000" b="1" i="1" dirty="0" smtClean="0"/>
              <a:t>2. True</a:t>
            </a:r>
          </a:p>
          <a:p>
            <a:pPr marL="457200" indent="-457200">
              <a:buNone/>
            </a:pPr>
            <a:endParaRPr lang="en-US" sz="2000" b="1" i="1" dirty="0"/>
          </a:p>
          <a:p>
            <a:pPr marL="457200" indent="-457200">
              <a:buNone/>
            </a:pPr>
            <a:r>
              <a:rPr lang="en-US" sz="2000" b="1" i="1" dirty="0" smtClean="0"/>
              <a:t>3. True</a:t>
            </a:r>
          </a:p>
          <a:p>
            <a:pPr marL="457200" indent="-457200">
              <a:buNone/>
            </a:pPr>
            <a:endParaRPr lang="en-US" sz="2000" b="1" i="1" dirty="0"/>
          </a:p>
          <a:p>
            <a:pPr marL="457200" indent="-457200">
              <a:buNone/>
            </a:pPr>
            <a:r>
              <a:rPr lang="en-US" sz="2000" b="1" i="1" dirty="0" smtClean="0"/>
              <a:t>4. True</a:t>
            </a:r>
            <a:endParaRPr lang="en-US" sz="20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blinds(horizontal)">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 calcmode="lin" valueType="num">
                                      <p:cBhvr additive="base">
                                        <p:cTn id="17"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 calcmode="lin" valueType="num">
                                      <p:cBhvr additive="base">
                                        <p:cTn id="2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Listening 2 </a:t>
            </a:r>
            <a:endParaRPr lang="en-US" sz="3200" dirty="0"/>
          </a:p>
        </p:txBody>
      </p:sp>
      <p:sp>
        <p:nvSpPr>
          <p:cNvPr id="3" name="Content Placeholder 2"/>
          <p:cNvSpPr>
            <a:spLocks noGrp="1"/>
          </p:cNvSpPr>
          <p:nvPr>
            <p:ph idx="1"/>
          </p:nvPr>
        </p:nvSpPr>
        <p:spPr>
          <a:xfrm>
            <a:off x="457200" y="914400"/>
            <a:ext cx="8229600" cy="5211763"/>
          </a:xfrm>
        </p:spPr>
        <p:txBody>
          <a:bodyPr numCol="1">
            <a:normAutofit/>
          </a:bodyPr>
          <a:lstStyle/>
          <a:p>
            <a:pPr marL="457200" indent="-457200">
              <a:buNone/>
            </a:pPr>
            <a:r>
              <a:rPr lang="en-US" sz="2000" b="1" i="1" dirty="0" smtClean="0"/>
              <a:t>Discussing Issues – copyright and fair use</a:t>
            </a:r>
          </a:p>
          <a:p>
            <a:pPr marL="457200" indent="-457200">
              <a:buNone/>
            </a:pPr>
            <a:r>
              <a:rPr lang="en-US" sz="2000" b="1" i="1" dirty="0" smtClean="0"/>
              <a:t>What is the context in the listening for these vocabulary…</a:t>
            </a:r>
          </a:p>
          <a:p>
            <a:pPr marL="457200" indent="-457200">
              <a:buNone/>
            </a:pPr>
            <a:endParaRPr lang="en-US" sz="2000" b="1" i="1" dirty="0"/>
          </a:p>
          <a:p>
            <a:pPr marL="457200" indent="-457200">
              <a:buNone/>
            </a:pPr>
            <a:r>
              <a:rPr lang="en-US" sz="2000" b="1" i="1" dirty="0" smtClean="0"/>
              <a:t>Shadowing</a:t>
            </a:r>
          </a:p>
          <a:p>
            <a:pPr marL="457200" indent="-457200">
              <a:buNone/>
            </a:pPr>
            <a:r>
              <a:rPr lang="en-US" sz="2000" b="1" i="1" dirty="0" smtClean="0"/>
              <a:t>Internet</a:t>
            </a:r>
          </a:p>
          <a:p>
            <a:pPr marL="457200" indent="-457200">
              <a:buNone/>
            </a:pPr>
            <a:r>
              <a:rPr lang="en-US" sz="2000" b="1" i="1" dirty="0" smtClean="0"/>
              <a:t>Educational purposes</a:t>
            </a:r>
          </a:p>
          <a:p>
            <a:pPr marL="457200" indent="-457200">
              <a:buNone/>
            </a:pPr>
            <a:r>
              <a:rPr lang="en-US" sz="2000" b="1" i="1" dirty="0" smtClean="0"/>
              <a:t>Battles</a:t>
            </a:r>
          </a:p>
          <a:p>
            <a:pPr marL="457200" indent="-457200">
              <a:buNone/>
            </a:pPr>
            <a:r>
              <a:rPr lang="en-US" sz="2000" b="1" i="1" dirty="0" smtClean="0"/>
              <a:t>Poem</a:t>
            </a:r>
          </a:p>
          <a:p>
            <a:pPr marL="457200" indent="-457200">
              <a:buNone/>
            </a:pPr>
            <a:r>
              <a:rPr lang="en-US" sz="2000" b="1" i="1" dirty="0" smtClean="0"/>
              <a:t>Photocopies</a:t>
            </a:r>
          </a:p>
          <a:p>
            <a:pPr marL="457200" indent="-457200">
              <a:buNone/>
            </a:pPr>
            <a:r>
              <a:rPr lang="en-US" sz="2000" b="1" i="1" dirty="0" smtClean="0"/>
              <a:t>Uploaded</a:t>
            </a:r>
          </a:p>
          <a:p>
            <a:pPr marL="457200" indent="-457200">
              <a:buNone/>
            </a:pPr>
            <a:r>
              <a:rPr lang="en-US" sz="2000" b="1" i="1" dirty="0" smtClean="0"/>
              <a:t>Millions</a:t>
            </a:r>
          </a:p>
          <a:p>
            <a:pPr marL="457200" indent="-457200">
              <a:buNone/>
            </a:pPr>
            <a:r>
              <a:rPr lang="en-US" sz="2000" b="1" i="1" dirty="0" smtClean="0"/>
              <a:t>Normal and customary</a:t>
            </a:r>
          </a:p>
          <a:p>
            <a:pPr marL="457200" indent="-457200">
              <a:buNone/>
            </a:pPr>
            <a:r>
              <a:rPr lang="en-US" sz="2000" b="1" i="1" dirty="0" smtClean="0"/>
              <a:t>Find </a:t>
            </a:r>
            <a:r>
              <a:rPr lang="en-US" sz="2000" b="1" i="1" smtClean="0"/>
              <a:t>a balance</a:t>
            </a:r>
            <a:endParaRPr lang="en-US" sz="2000" b="1"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85800"/>
            <a:ext cx="7696200" cy="4678204"/>
          </a:xfrm>
          <a:prstGeom prst="rect">
            <a:avLst/>
          </a:prstGeom>
        </p:spPr>
        <p:txBody>
          <a:bodyPr wrap="square">
            <a:spAutoFit/>
          </a:bodyPr>
          <a:lstStyle/>
          <a:p>
            <a:endParaRPr lang="en-US" dirty="0" smtClean="0"/>
          </a:p>
          <a:p>
            <a:r>
              <a:rPr lang="en-US" sz="2000" dirty="0" smtClean="0"/>
              <a:t>Historically, different jurisdictions have varied in the way that they treated IP rights, but </a:t>
            </a:r>
            <a:r>
              <a:rPr lang="en-US" sz="2000" dirty="0" err="1" smtClean="0"/>
              <a:t>globalisation</a:t>
            </a:r>
            <a:r>
              <a:rPr lang="en-US" sz="2000" dirty="0" smtClean="0"/>
              <a:t> is rapidly leading to the </a:t>
            </a:r>
            <a:r>
              <a:rPr lang="en-US" sz="2000" b="1" dirty="0" err="1" smtClean="0"/>
              <a:t>harmonisation</a:t>
            </a:r>
            <a:r>
              <a:rPr lang="en-US" sz="2000" dirty="0" smtClean="0"/>
              <a:t> of regulations around the world.</a:t>
            </a:r>
          </a:p>
          <a:p>
            <a:endParaRPr lang="en-US" sz="2000" dirty="0" smtClean="0"/>
          </a:p>
          <a:p>
            <a:endParaRPr lang="en-US" sz="2000" dirty="0" smtClean="0"/>
          </a:p>
          <a:p>
            <a:r>
              <a:rPr lang="en-US" sz="2000" dirty="0" smtClean="0"/>
              <a:t>This has been led by the USA and the UK, the only countries which are consistently net beneficiaries of IP payments. </a:t>
            </a:r>
          </a:p>
          <a:p>
            <a:endParaRPr lang="en-US" sz="2000" dirty="0" smtClean="0"/>
          </a:p>
          <a:p>
            <a:endParaRPr lang="en-US" sz="2000" dirty="0" smtClean="0"/>
          </a:p>
          <a:p>
            <a:r>
              <a:rPr lang="en-US" sz="2000" dirty="0" smtClean="0"/>
              <a:t>Many other countries, such as India and China, have traditionally been less keen on enforcing IP rights. </a:t>
            </a:r>
            <a:r>
              <a:rPr lang="en-US" sz="2000" dirty="0" err="1" smtClean="0"/>
              <a:t>Harmonisation</a:t>
            </a:r>
            <a:r>
              <a:rPr lang="en-US" sz="2000" dirty="0" smtClean="0"/>
              <a:t> of IP rights has been an important element of World Trade negotiations. A major example is the World Trade </a:t>
            </a:r>
            <a:r>
              <a:rPr lang="en-US" sz="2000" dirty="0" err="1" smtClean="0"/>
              <a:t>Organisation's</a:t>
            </a:r>
            <a:r>
              <a:rPr lang="en-US" sz="2000" dirty="0" smtClean="0"/>
              <a:t> Agreement on </a:t>
            </a:r>
            <a:r>
              <a:rPr lang="en-US" sz="2000" b="1" dirty="0" smtClean="0"/>
              <a:t>Trade-Related Aspects of Intellectual Property Rights</a:t>
            </a:r>
            <a:r>
              <a:rPr lang="en-US" sz="2000" dirty="0" smtClean="0"/>
              <a:t> (known as </a:t>
            </a:r>
            <a:r>
              <a:rPr lang="en-US" sz="2000" b="1" dirty="0" smtClean="0"/>
              <a:t>TRIPS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Discussion</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400" dirty="0" smtClean="0"/>
          </a:p>
          <a:p>
            <a:pPr>
              <a:buNone/>
            </a:pPr>
            <a:r>
              <a:rPr lang="en-US" sz="2400" dirty="0" smtClean="0"/>
              <a:t>1. What is to be understood by the term </a:t>
            </a:r>
            <a:r>
              <a:rPr lang="en-US" sz="2400" i="1" dirty="0" smtClean="0"/>
              <a:t>intellectual property?</a:t>
            </a:r>
            <a:endParaRPr lang="en-US" sz="2400" i="1" dirty="0"/>
          </a:p>
          <a:p>
            <a:pPr>
              <a:buNone/>
            </a:pPr>
            <a:r>
              <a:rPr lang="en-US" sz="2400" i="1" dirty="0" smtClean="0"/>
              <a:t>	(some mention of copyright, patents and trademarks is appropriate here…)</a:t>
            </a:r>
          </a:p>
          <a:p>
            <a:pPr>
              <a:buNone/>
            </a:pPr>
            <a:r>
              <a:rPr lang="en-US" sz="2400" dirty="0" smtClean="0"/>
              <a:t>2. What is the smallest thing that can be protected  by intellectual property rights? </a:t>
            </a:r>
          </a:p>
          <a:p>
            <a:pPr>
              <a:buNone/>
            </a:pPr>
            <a:r>
              <a:rPr lang="en-US" sz="2400" dirty="0" smtClean="0"/>
              <a:t>Answer: small things: </a:t>
            </a:r>
          </a:p>
          <a:p>
            <a:r>
              <a:rPr lang="en-US" sz="2400" dirty="0" smtClean="0"/>
              <a:t>The design of a microchip (or of a subcomponent of that microchip)</a:t>
            </a:r>
          </a:p>
          <a:p>
            <a:r>
              <a:rPr lang="en-US" sz="2400" dirty="0" smtClean="0"/>
              <a:t>A modified gene (important for a lot of things </a:t>
            </a:r>
            <a:r>
              <a:rPr lang="en-US" sz="2400" dirty="0" smtClean="0">
                <a:sym typeface="Wingdings" pitchFamily="2" charset="2"/>
              </a:rPr>
              <a:t>)</a:t>
            </a:r>
          </a:p>
          <a:p>
            <a:endParaRPr lang="en-US" sz="2400" dirty="0"/>
          </a:p>
          <a:p>
            <a:endParaRPr lang="en-US" sz="2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heckerboard(across)">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checkerboard(across)">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heckerboard(across)">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Discussion</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400" dirty="0" smtClean="0"/>
          </a:p>
          <a:p>
            <a:r>
              <a:rPr lang="en-US" sz="2400" dirty="0" smtClean="0"/>
              <a:t>A virus</a:t>
            </a:r>
          </a:p>
          <a:p>
            <a:r>
              <a:rPr lang="en-US" sz="2400" dirty="0" smtClean="0"/>
              <a:t>Nanotechnology</a:t>
            </a:r>
          </a:p>
          <a:p>
            <a:r>
              <a:rPr lang="en-US" sz="2400" dirty="0" smtClean="0"/>
              <a:t>A short name (ex. “3M”)</a:t>
            </a:r>
          </a:p>
          <a:p>
            <a:r>
              <a:rPr lang="en-US" sz="2400" dirty="0" smtClean="0"/>
              <a:t>Probably not a single letter, although the particular design of that letter may constitute a trademark (ex. the “golden arches” of McDonald’s)</a:t>
            </a:r>
          </a:p>
          <a:p>
            <a:r>
              <a:rPr lang="en-US" sz="2400" dirty="0" smtClean="0"/>
              <a:t>A musical tune (three notes?)</a:t>
            </a:r>
            <a:endParaRPr lang="en-US" sz="2400" dirty="0"/>
          </a:p>
          <a:p>
            <a:endParaRPr lang="en-US" sz="24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Discussion</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400" dirty="0" smtClean="0"/>
          </a:p>
          <a:p>
            <a:r>
              <a:rPr lang="en-US" sz="2400" i="1" dirty="0" smtClean="0"/>
              <a:t>Big things…</a:t>
            </a:r>
          </a:p>
          <a:p>
            <a:r>
              <a:rPr lang="en-US" sz="2400" i="1" dirty="0" smtClean="0"/>
              <a:t>The design of the building (although it can be argued that the design of a building is just a document, not the building itself)</a:t>
            </a:r>
          </a:p>
          <a:p>
            <a:r>
              <a:rPr lang="en-US" sz="2400" i="1" dirty="0" smtClean="0"/>
              <a:t>An airplane</a:t>
            </a:r>
          </a:p>
          <a:p>
            <a:r>
              <a:rPr lang="en-US" sz="2400" i="1" dirty="0" smtClean="0"/>
              <a:t>An </a:t>
            </a:r>
            <a:r>
              <a:rPr lang="en-US" sz="2400" i="1" dirty="0" err="1" smtClean="0"/>
              <a:t>encyclopaedia</a:t>
            </a:r>
            <a:endParaRPr lang="en-US" sz="2400" i="1" dirty="0" smtClean="0"/>
          </a:p>
          <a:p>
            <a:endParaRPr lang="en-US" sz="24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Discussion</a:t>
            </a:r>
            <a:endParaRPr lang="en-US" sz="3200" dirty="0"/>
          </a:p>
        </p:txBody>
      </p:sp>
      <p:sp>
        <p:nvSpPr>
          <p:cNvPr id="3" name="Content Placeholder 2"/>
          <p:cNvSpPr>
            <a:spLocks noGrp="1"/>
          </p:cNvSpPr>
          <p:nvPr>
            <p:ph idx="1"/>
          </p:nvPr>
        </p:nvSpPr>
        <p:spPr>
          <a:xfrm>
            <a:off x="457200" y="914400"/>
            <a:ext cx="8229600" cy="5211763"/>
          </a:xfrm>
        </p:spPr>
        <p:txBody>
          <a:bodyPr>
            <a:normAutofit lnSpcReduction="10000"/>
          </a:bodyPr>
          <a:lstStyle/>
          <a:p>
            <a:endParaRPr lang="en-US" sz="2400" dirty="0" smtClean="0"/>
          </a:p>
          <a:p>
            <a:r>
              <a:rPr lang="en-US" sz="2400" dirty="0" smtClean="0"/>
              <a:t>Hypothetical..</a:t>
            </a:r>
          </a:p>
          <a:p>
            <a:r>
              <a:rPr lang="en-US" sz="2400" i="1" dirty="0" smtClean="0"/>
              <a:t>3. What would happen if there were no IP rights? </a:t>
            </a:r>
          </a:p>
          <a:p>
            <a:r>
              <a:rPr lang="en-US" sz="2400" i="1" dirty="0" smtClean="0"/>
              <a:t>In the short-term, third parties would have rights to use the protected materials, designs, etc., and the world would unquestionably be better off. However, there would be less incentive for businesses, inventors, designers, artists, etc. to create new intellectual property, so the world might be worse off in the long run. Yet, the rise of free, voluntary projects, such as Linux, most weblogs and Wikipedia, demonstrates that people do not always need financial incentives to create something new and useful. Some critics of IP rights believe that the feared long-term effects have been exaggerated by interested parties, such as big business. </a:t>
            </a:r>
          </a:p>
          <a:p>
            <a:endParaRPr lang="en-US" sz="2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1</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pPr>
              <a:buNone/>
            </a:pPr>
            <a:endParaRPr lang="en-US" sz="2400" i="1" dirty="0"/>
          </a:p>
          <a:p>
            <a:pPr>
              <a:buNone/>
            </a:pPr>
            <a:r>
              <a:rPr lang="en-US" sz="2400" i="1" dirty="0" smtClean="0"/>
              <a:t>Which terms from the text match these definitions:</a:t>
            </a:r>
          </a:p>
          <a:p>
            <a:pPr marL="457200" indent="-457200">
              <a:buAutoNum type="arabicPeriod"/>
            </a:pPr>
            <a:r>
              <a:rPr lang="en-US" sz="2400" i="1" dirty="0" smtClean="0"/>
              <a:t>The exclusive right granted to authors of creative works  to control the use of their original works. </a:t>
            </a:r>
          </a:p>
          <a:p>
            <a:pPr marL="457200" indent="-457200">
              <a:buNone/>
            </a:pPr>
            <a:r>
              <a:rPr lang="en-US" sz="2400" b="1" i="1" dirty="0" smtClean="0"/>
              <a:t>Copyright. </a:t>
            </a:r>
            <a:r>
              <a:rPr lang="en-US" sz="2400" i="1" dirty="0" smtClean="0"/>
              <a:t>Interesting fact: It only provides a partial monopoly; US right of fair use provides exceptions by which a work can be copied</a:t>
            </a:r>
          </a:p>
          <a:p>
            <a:pPr marL="457200" indent="-457200">
              <a:buNone/>
            </a:pPr>
            <a:r>
              <a:rPr lang="en-US" sz="2400" i="1" dirty="0" smtClean="0"/>
              <a:t> 2. The exclusive right granted by a government which prevents others from making, using or selling his or her invention.</a:t>
            </a:r>
          </a:p>
          <a:p>
            <a:pPr marL="457200" indent="-457200">
              <a:buNone/>
            </a:pPr>
            <a:r>
              <a:rPr lang="en-US" sz="2400" b="1" i="1" dirty="0" smtClean="0"/>
              <a:t>Patent.</a:t>
            </a:r>
            <a:r>
              <a:rPr lang="en-US" sz="2400" i="1" dirty="0" smtClean="0"/>
              <a:t> Interesting fact: statutory period is 20 years in the US and UK; typically needs to be novel, inventive, useful and non-obvious, things can be excluded for moral reasons.</a:t>
            </a:r>
            <a:endParaRPr lang="en-US" sz="2400" b="1" i="1" dirty="0" smtClean="0"/>
          </a:p>
          <a:p>
            <a:pPr marL="457200" indent="-457200">
              <a:buNone/>
            </a:pPr>
            <a:endParaRPr lang="en-US" sz="24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0">
            <a:schemeClr val="accent2"/>
          </a:lnRef>
          <a:fillRef idx="3">
            <a:schemeClr val="accent2"/>
          </a:fillRef>
          <a:effectRef idx="3">
            <a:schemeClr val="accent2"/>
          </a:effectRef>
          <a:fontRef idx="minor">
            <a:schemeClr val="lt1"/>
          </a:fontRef>
        </p:style>
        <p:txBody>
          <a:bodyPr>
            <a:noAutofit/>
          </a:bodyPr>
          <a:lstStyle/>
          <a:p>
            <a:r>
              <a:rPr lang="en-US" sz="3200" dirty="0" smtClean="0"/>
              <a:t>Reading 1</a:t>
            </a:r>
            <a:endParaRPr lang="en-US" sz="3200" dirty="0"/>
          </a:p>
        </p:txBody>
      </p:sp>
      <p:sp>
        <p:nvSpPr>
          <p:cNvPr id="3" name="Content Placeholder 2"/>
          <p:cNvSpPr>
            <a:spLocks noGrp="1"/>
          </p:cNvSpPr>
          <p:nvPr>
            <p:ph idx="1"/>
          </p:nvPr>
        </p:nvSpPr>
        <p:spPr>
          <a:xfrm>
            <a:off x="457200" y="914400"/>
            <a:ext cx="8229600" cy="5211763"/>
          </a:xfrm>
        </p:spPr>
        <p:txBody>
          <a:bodyPr>
            <a:normAutofit/>
          </a:bodyPr>
          <a:lstStyle/>
          <a:p>
            <a:pPr marL="457200" indent="-457200">
              <a:buNone/>
            </a:pPr>
            <a:r>
              <a:rPr lang="en-US" sz="2400" i="1" dirty="0" smtClean="0"/>
              <a:t>3. The distinctive registered mark used by a business to identify itself and its products or services to consumers</a:t>
            </a:r>
          </a:p>
          <a:p>
            <a:pPr marL="457200" indent="-457200">
              <a:buNone/>
            </a:pPr>
            <a:r>
              <a:rPr lang="en-US" sz="2400" b="1" i="1" dirty="0" smtClean="0"/>
              <a:t>Trademark. </a:t>
            </a:r>
            <a:r>
              <a:rPr lang="en-US" sz="2400" i="1" dirty="0" smtClean="0"/>
              <a:t>Interesting fact: must be distinctive; deception includes </a:t>
            </a:r>
            <a:r>
              <a:rPr lang="en-US" sz="2400" i="1" dirty="0" err="1" smtClean="0"/>
              <a:t>cybersquatting</a:t>
            </a:r>
            <a:r>
              <a:rPr lang="en-US" sz="2400" i="1" dirty="0" smtClean="0"/>
              <a:t> (</a:t>
            </a:r>
            <a:r>
              <a:rPr lang="en-US" sz="2400" b="1" dirty="0" smtClean="0"/>
              <a:t>the bad-faith registration of domain names which are confusingly similar to another's trade mark ex. </a:t>
            </a:r>
            <a:r>
              <a:rPr lang="en-US" sz="2400" i="1" dirty="0" smtClean="0"/>
              <a:t>The company brought a </a:t>
            </a:r>
            <a:r>
              <a:rPr lang="en-US" sz="2400" i="1" dirty="0" err="1" smtClean="0"/>
              <a:t>cybersquatting</a:t>
            </a:r>
            <a:r>
              <a:rPr lang="en-US" sz="2400" i="1" dirty="0" smtClean="0"/>
              <a:t> claim against an individual who had registered misspelled versions of their domain names.)</a:t>
            </a:r>
          </a:p>
          <a:p>
            <a:pPr marL="457200" indent="-457200">
              <a:buNone/>
            </a:pPr>
            <a:endParaRPr lang="en-US" sz="2400" i="1" dirty="0" smtClean="0"/>
          </a:p>
          <a:p>
            <a:pPr marL="457200" indent="-457200">
              <a:buNone/>
            </a:pPr>
            <a:r>
              <a:rPr lang="en-US" sz="2400" i="1" dirty="0" smtClean="0"/>
              <a:t>4. Official order from a court that stops someone from doing something.</a:t>
            </a:r>
          </a:p>
          <a:p>
            <a:pPr marL="457200" indent="-457200">
              <a:buNone/>
            </a:pPr>
            <a:r>
              <a:rPr lang="en-US" sz="2400" b="1" i="1" dirty="0" smtClean="0"/>
              <a:t>Injunction. </a:t>
            </a:r>
            <a:r>
              <a:rPr lang="en-US" sz="2400" i="1" dirty="0" smtClean="0"/>
              <a:t>There are no interesting facts about injunctions.</a:t>
            </a:r>
            <a:endParaRPr lang="en-US" sz="2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amond(in)">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1514</Words>
  <Application>Microsoft Office PowerPoint</Application>
  <PresentationFormat>On-screen Show (4:3)</PresentationFormat>
  <Paragraphs>219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Unit 11: Intellectual Property</vt:lpstr>
      <vt:lpstr>Slide 2</vt:lpstr>
      <vt:lpstr>Slide 3</vt:lpstr>
      <vt:lpstr>Discussion</vt:lpstr>
      <vt:lpstr>Discussion</vt:lpstr>
      <vt:lpstr>Discussion</vt:lpstr>
      <vt:lpstr>Discussion</vt:lpstr>
      <vt:lpstr>Reading 1</vt:lpstr>
      <vt:lpstr>Reading 1</vt:lpstr>
      <vt:lpstr>Reading 1: Key Terms</vt:lpstr>
      <vt:lpstr>Reading 1: Key Terms</vt:lpstr>
      <vt:lpstr>Listening 1:</vt:lpstr>
      <vt:lpstr>Listening 1: </vt:lpstr>
      <vt:lpstr>Listening 1: </vt:lpstr>
      <vt:lpstr>Reading 2: </vt:lpstr>
      <vt:lpstr>Reading 2: </vt:lpstr>
      <vt:lpstr>Reading 3: </vt:lpstr>
      <vt:lpstr>Reading 3: </vt:lpstr>
      <vt:lpstr>Listening 2 </vt:lpstr>
      <vt:lpstr>Listening 2 </vt:lpstr>
      <vt:lpstr>Listening 2 </vt:lpstr>
      <vt:lpstr>Listening 2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Intellectual Property</dc:title>
  <dc:creator>rennaissance machine</dc:creator>
  <cp:lastModifiedBy>rennaissance machine</cp:lastModifiedBy>
  <cp:revision>26</cp:revision>
  <dcterms:created xsi:type="dcterms:W3CDTF">2012-05-08T18:21:58Z</dcterms:created>
  <dcterms:modified xsi:type="dcterms:W3CDTF">2012-05-08T20:52:55Z</dcterms:modified>
</cp:coreProperties>
</file>